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286000"/>
            <a:ext cx="11277295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400" b="1">
                <a:solidFill>
                  <a:srgbClr val="1F4E79"/>
                </a:solidFill>
              </a:defRPr>
            </a:pPr>
            <a:r>
              <a:t>Premio and Associates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3657600"/>
            <a:ext cx="11277295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>
                <a:solidFill>
                  <a:srgbClr val="404040"/>
                </a:solidFill>
              </a:defRPr>
            </a:pPr>
            <a:r>
              <a:t>AI Strategy &amp; Implementation Roadmap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4572000"/>
            <a:ext cx="11277295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800">
                <a:solidFill>
                  <a:srgbClr val="595959"/>
                </a:solidFill>
              </a:defRPr>
            </a:pPr>
            <a:r>
              <a:t>Executive Summary | May 2026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286000"/>
            <a:ext cx="11277295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400" b="1">
                <a:solidFill>
                  <a:srgbClr val="1F4E79"/>
                </a:solidFill>
              </a:defRPr>
            </a:pPr>
            <a:r>
              <a:t>Thank You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5029200"/>
            <a:ext cx="11277295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595959"/>
                </a:solidFill>
              </a:defRPr>
            </a:pPr>
            <a:r>
              <a:t>Generated by AI Strategy Factory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1127729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F4E79"/>
                </a:solidFill>
              </a:defRPr>
            </a:pPr>
            <a:r>
              <a:t>Executive Summary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Technology-focused organization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Early exploration phase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Key opportunity areas identified across 0 industry trends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Quick wins identified for immediate implementation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Comprehensive roadmap spanning 30-360 days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ROI potential with quantified cost-benefit analysis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1127729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F4E79"/>
                </a:solidFill>
              </a:defRPr>
            </a:pPr>
            <a:r>
              <a:t>Current State Overview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**Internal Databases**: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SAP S/4HANA: Transactional data (sales, finance, procurement, inventory).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Salesforce: Customer interactions, sales pipeline, service tickets.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Siemens Teamcenter: Product designs, engineering specifications, BOMs, change orders.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Rockwell MES: Production data, machine telemetry, quality control logs.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Edge AI Devices: Sensor data, operational parameters, inference results from deployed models.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1127729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F4E79"/>
                </a:solidFill>
              </a:defRPr>
            </a:pPr>
            <a:r>
              <a:t>AI Maturity Assessment</a:t>
            </a:r>
          </a:p>
          <a:p>
            <a:pPr>
              <a:defRPr sz="1600">
                <a:solidFill>
                  <a:srgbClr val="595959"/>
                </a:solidFill>
              </a:defRPr>
            </a:pPr>
            <a:r>
              <a:t>Current position on AI adoption curve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**Product-centric AI Integration:** Strong focus on embedding AI capabilities (NVIDIA GPUs, x86 platforms) directly into ODM/OEM solutions for edge applications.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**Robust Data Infrastructure:** Existing enterprise systems (SAP, Salesforce, Snowflake) provide a solid foundation for data collection and analytics.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**Early Adoption of Operational AI:** Recognition that AI is moving into the physical realm and the "operational era" suggests a proactive stance.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**Formalized AI Strategy:** Lack of explicit, overarching AI strategy beyond product integration.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**AI Governance &amp; Ethics:** Absence of mentioned policies or frameworks for responsible AI deployment, critical given increasing global regulations.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1127729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F4E79"/>
                </a:solidFill>
              </a:defRPr>
            </a:pPr>
            <a:r>
              <a:t>Key Pain Points</a:t>
            </a:r>
          </a:p>
          <a:p>
            <a:pPr>
              <a:defRPr sz="1600">
                <a:solidFill>
                  <a:srgbClr val="595959"/>
                </a:solidFill>
              </a:defRPr>
            </a:pPr>
            <a:r>
              <a:t>Areas where AI can deliver highest impact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**Communication Silos:**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**Impact:** H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**Description:** Disconnected communication channels and lack of shared context between design, engineering, manufacturing, sales, and logistics teams, leading to delays and rework in ODM/OEM project delivery.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**AI Intervention:** AI-powered collaboration platforms that summarize discussions, identify action items, and proactively share relevant updates across teams.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**Data Accessibility and Integration Issues:**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**Impact:** H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1127729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F4E79"/>
                </a:solidFill>
              </a:defRPr>
            </a:pPr>
            <a:r>
              <a:t>Top 5 Quick Wins</a:t>
            </a:r>
          </a:p>
          <a:p>
            <a:pPr>
              <a:defRPr sz="1600">
                <a:solidFill>
                  <a:srgbClr val="595959"/>
                </a:solidFill>
              </a:defRPr>
            </a:pPr>
            <a:r>
              <a:t>High-impact, low-effort implementations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**Implementation Time:** Must be achievable within **30-60 days** from project initiation to initial deployment.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**Investment:** Total external investment (software licenses, minor consulting) should be **less than $50,000**, with a strong preference for leveraging existing internal resources and platforms.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**Risk Level:** **Low** technical and organizational risk, focusing on proven AI applications with clear data availability.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**Value Potential:** Must demonstrate **clear, quantifiable ROI** (cost savings, time savings, efficiency gains) within the first 3-6 months post-implementation.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**Prerequisites:** Requires **minimal prerequisites** in terms of data cleansing, complex integrations, or extensive new infrastructure development. Leverage existing data sources (CRM, ERP, HRIS) where possible.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1127729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F4E79"/>
                </a:solidFill>
              </a:defRPr>
            </a:pPr>
            <a:r>
              <a:t>Implementation Roadmap</a:t>
            </a:r>
          </a:p>
          <a:p>
            <a:pPr>
              <a:defRPr sz="1600">
                <a:solidFill>
                  <a:srgbClr val="595959"/>
                </a:solidFill>
              </a:defRPr>
            </a:pPr>
            <a:r>
              <a:t>Strategic timeline for AI adoption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57200" y="1371600"/>
          <a:ext cx="11277292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9323"/>
                <a:gridCol w="2819323"/>
                <a:gridCol w="2819323"/>
                <a:gridCol w="2819323"/>
              </a:tblGrid>
              <a:tr h="731520">
                <a:tc>
                  <a:txBody>
                    <a:bodyPr/>
                    <a:lstStyle/>
                    <a:p>
                      <a:pPr algn="ctr">
                        <a:defRPr b="1" sz="1400">
                          <a:solidFill>
                            <a:srgbClr val="FFFFFF"/>
                          </a:solidFill>
                        </a:defRPr>
                      </a:pPr>
                      <a:r>
                        <a:t>Phase</a:t>
                      </a:r>
                    </a:p>
                  </a:txBody>
                  <a:tcPr>
                    <a:solidFill>
                      <a:srgbClr val="1F4E7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b="1" sz="1400">
                          <a:solidFill>
                            <a:srgbClr val="FFFFFF"/>
                          </a:solidFill>
                        </a:defRPr>
                      </a:pPr>
                      <a:r>
                        <a:t>Timeline</a:t>
                      </a:r>
                    </a:p>
                  </a:txBody>
                  <a:tcPr>
                    <a:solidFill>
                      <a:srgbClr val="1F4E7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b="1" sz="1400">
                          <a:solidFill>
                            <a:srgbClr val="FFFFFF"/>
                          </a:solidFill>
                        </a:defRPr>
                      </a:pPr>
                      <a:r>
                        <a:t>Focus Areas</a:t>
                      </a:r>
                    </a:p>
                  </a:txBody>
                  <a:tcPr>
                    <a:solidFill>
                      <a:srgbClr val="1F4E7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b="1" sz="1400">
                          <a:solidFill>
                            <a:srgbClr val="FFFFFF"/>
                          </a:solidFill>
                        </a:defRPr>
                      </a:pPr>
                      <a:r>
                        <a:t>Expected Outcomes</a:t>
                      </a:r>
                    </a:p>
                  </a:txBody>
                  <a:tcPr>
                    <a:solidFill>
                      <a:srgbClr val="1F4E79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Foundation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0-30 days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Quick wins, governance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Early value demonstration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Build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30-90 days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Core capabilities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Operational efficiency</a:t>
                      </a:r>
                    </a:p>
                  </a:txBody>
                  <a:tcPr/>
                </a:tc>
              </a:tr>
              <a:tr h="731520"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Scale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90-180 days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Expand use cases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Revenue impact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Transform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180-360 days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Enterprise AI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Competitive advantage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1127729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F4E79"/>
                </a:solidFill>
              </a:defRPr>
            </a:pPr>
            <a:r>
              <a:t>Expected ROI</a:t>
            </a:r>
          </a:p>
          <a:p>
            <a:pPr>
              <a:defRPr sz="1600">
                <a:solidFill>
                  <a:srgbClr val="595959"/>
                </a:solidFill>
              </a:defRPr>
            </a:pPr>
            <a:r>
              <a:t>Financial impact of AI implementation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57200" y="1371600"/>
          <a:ext cx="11277292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9323"/>
                <a:gridCol w="2819323"/>
                <a:gridCol w="2819323"/>
                <a:gridCol w="2819323"/>
              </a:tblGrid>
              <a:tr h="609600">
                <a:tc>
                  <a:txBody>
                    <a:bodyPr/>
                    <a:lstStyle/>
                    <a:p>
                      <a:pPr algn="ctr">
                        <a:defRPr b="1" sz="1400">
                          <a:solidFill>
                            <a:srgbClr val="FFFFFF"/>
                          </a:solidFill>
                        </a:defRPr>
                      </a:pPr>
                      <a:r>
                        <a:t>Category</a:t>
                      </a:r>
                    </a:p>
                  </a:txBody>
                  <a:tcPr>
                    <a:solidFill>
                      <a:srgbClr val="1F4E7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b="1" sz="1400">
                          <a:solidFill>
                            <a:srgbClr val="FFFFFF"/>
                          </a:solidFill>
                        </a:defRPr>
                      </a:pPr>
                      <a:r>
                        <a:t>Year 1</a:t>
                      </a:r>
                    </a:p>
                  </a:txBody>
                  <a:tcPr>
                    <a:solidFill>
                      <a:srgbClr val="1F4E7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b="1" sz="1400">
                          <a:solidFill>
                            <a:srgbClr val="FFFFFF"/>
                          </a:solidFill>
                        </a:defRPr>
                      </a:pPr>
                      <a:r>
                        <a:t>Year 2</a:t>
                      </a:r>
                    </a:p>
                  </a:txBody>
                  <a:tcPr>
                    <a:solidFill>
                      <a:srgbClr val="1F4E7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b="1" sz="1400">
                          <a:solidFill>
                            <a:srgbClr val="FFFFFF"/>
                          </a:solidFill>
                        </a:defRPr>
                      </a:pPr>
                      <a:r>
                        <a:t>Year 3</a:t>
                      </a:r>
                    </a:p>
                  </a:txBody>
                  <a:tcPr>
                    <a:solidFill>
                      <a:srgbClr val="1F4E79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AI Platform Licenses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$50,000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$75,000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$100,000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Infrastructure (Cloud Compute)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$30,000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$50,000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$70,000</a:t>
                      </a:r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Integration Services/APIs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$40,000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$60,000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$80,000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Security/Compliance Tools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$20,000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$30,000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$40,000</a:t>
                      </a:r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**Subtotal**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**$140,000**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**$215,000**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>
                          <a:solidFill>
                            <a:srgbClr val="404040"/>
                          </a:solidFill>
                        </a:defRPr>
                      </a:pPr>
                      <a:r>
                        <a:t>**$290,000**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1127729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F4E79"/>
                </a:solidFill>
              </a:defRPr>
            </a:pPr>
            <a:r>
              <a:t>Recommended Next Steps</a:t>
            </a:r>
          </a:p>
          <a:p>
            <a:pPr>
              <a:defRPr sz="1600">
                <a:solidFill>
                  <a:srgbClr val="595959"/>
                </a:solidFill>
              </a:defRPr>
            </a:pPr>
            <a:r>
              <a:t>Getting started with your AI journey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Review and approve AI governance framework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Prioritize quick wins for immediate implementation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Establish AI Center of Excellence / task force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Begin vendor evaluation for selected use cases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Launch pilot project with measurable KPIs</a:t>
            </a:r>
          </a:p>
          <a:p>
            <a:pPr>
              <a:spcAft>
                <a:spcPts val="1200"/>
              </a:spcAft>
              <a:defRPr sz="1800">
                <a:solidFill>
                  <a:srgbClr val="404040"/>
                </a:solidFill>
              </a:defRPr>
            </a:pPr>
            <a:r>
              <a:t>• Schedule quarterly progress reviews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